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HOOK (40 s): Pree left Mira with a shrinking share and a vote. Now the uncomfortable question: Mira's token says she owns part of a flat. Does she? For the next twelve minutes we check the record. Nine terms, each one is a question about who is written down where.</a:t>
            </a:r>
          </a:p>
          <a:p/>
          <a:p>
            <a:r>
              <a:t>Spine for the whole block: a token is a claim; a register is the answer. Say Entity.ID at most twice (agent beat, Day 2 close). No exclamation marks.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0:40 to 3:10.</a:t>
            </a:r>
          </a:p>
          <a:p>
            <a:r>
              <a:t>SAY: RWA: the flat is the real-world asset, the token represents it. 'Represents' does a lot of work. A token is a pointer; the question is what register it points into.</a:t>
            </a:r>
          </a:p>
          <a:p>
            <a:r>
              <a:t>Beneficial ownership: legal title is a name on a land record. Beneficial ownership is who gets the rent and the upside. Mira wants the second. Whether she has it depends on whether she is written into the ownership record of that company, or holds a receipt the company issued.</a:t>
            </a:r>
          </a:p>
          <a:p>
            <a:r>
              <a:t>EXAMPLE: RealT (US). Each house sits in its own LLC; the token is a membership interest in that LLC, so holders are on the member record. The dishonest version is a token with the house's photo on it and nobody on any record. (Verify wording before stage.)</a:t>
            </a:r>
          </a:p>
          <a:p>
            <a:r>
              <a:t>TRANSITION: So she is a member of a company. What kind of thing did she buy?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3:10 to 5:40.</a:t>
            </a:r>
          </a:p>
          <a:p>
            <a:r>
              <a:t>SAY: Two tokens can look identical. One settles: burn it and you get the share, the dividend, the exit. The other tracks: its price follows the share but never becomes it. A derivative with a nicer name.</a:t>
            </a:r>
          </a:p>
          <a:p>
            <a:r>
              <a:t>EXAMPLE: Robinhood's 'OpenAI tokens' in the EU, mid-2025. OpenAI said publicly the tokens are not OpenAI equity and any transfer of its equity needs its approval. Price tracker, not ownership.</a:t>
            </a:r>
          </a:p>
          <a:p>
            <a:r>
              <a:t>Howey: four boxes. If Mira's upside comes from a management company she never meets, in the US that is a security. Not a bad thing, a labelled thing. Note the fourth box: the efforts of others. Others who? If nobody can name them, that is the problem of the next slide.</a:t>
            </a:r>
          </a:p>
          <a:p>
            <a:r>
              <a:t>TRANSITION: Something goes wrong. Who answers?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5:40 to 8:10.</a:t>
            </a:r>
          </a:p>
          <a:p>
            <a:r>
              <a:t>SAY: You cannot sue a smart contract. You sue a person or an entity. If the holders organised as a DAO with no entity, the default in several places is that every member is a partner, and partners answer with their own pockets.</a:t>
            </a:r>
          </a:p>
          <a:p>
            <a:r>
              <a:t>EXAMPLE: Ooki DAO. The CFTC treated the token-voting members as an unincorporated association, served the DAO through its help chat, and won by default in 2023. No wrapper, so the members were the defendant.</a:t>
            </a:r>
          </a:p>
          <a:p>
            <a:r>
              <a:t>The fix is old: give the group a legal body. My framing: form the entity first, as a public record of who is in, who owns what, who decides. Incorporate it in a jurisdiction when a bank or a court actually asks. Operate today, incorporate when you need to. (This is the Super Entity, named on the 'our terms' slide.)</a:t>
            </a:r>
          </a:p>
          <a:p>
            <a:r>
              <a:t>Jurisdiction: contested. Courts look at the parties, the entity, the servers. Builder lesson: a governing-law line and a forum line in the token's terms cost one paragraph and save a year.</a:t>
            </a:r>
          </a:p>
          <a:p>
            <a:r>
              <a:t>TRANSITION: Now Mira does something very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8:10 to 11:10.</a:t>
            </a:r>
          </a:p>
          <a:p>
            <a:r>
              <a:t>SAY: Mira tells an agent: buy more of the flat when the price dips. Agency law switches on. She is the principal; within its authority, she is bound. Oldest law we have for 'someone acted for me'. The hard edge: the agent buys the wrong flat, or keeps buying after she said stop.</a:t>
            </a:r>
          </a:p>
          <a:p>
            <a:r>
              <a:t>Agent personhood: can the agent itself be liable? Today no, and the trend is firmly no. The EU dropped 'electronic persons'; US states are banning AI personhood outright.</a:t>
            </a:r>
          </a:p>
          <a:p>
            <a:r>
              <a:t>EXAMPLE: Moffatt v Air Canada, 2024. The chatbot invented a refund policy. Air Canada argued the chatbot was a separate legal entity responsible for its own actions. The tribunal: no such entity exists, you pay. (PAUSE.) Notice what that argument needed to work: a registered party with a disclosed human behind it. We invented that two hundred years ago for companies: a non-human actor that can own, contract and answer, on the condition that named humans stand behind it in a public register. The agent does not need personhood. It needs standing, anchored to a principal. That is what we build at Entity.ID, and it is the whole of Day 2. (Product mention 1 of 2.)</a:t>
            </a:r>
          </a:p>
          <a:p>
            <a:r>
              <a:t>Verifiable credentials: the seller's agent asks who are you, who is behind you, are you allowed to spend this much. Tamper-proof attestations anyone can check without calling anyone: a licence, a KYC pass, an entity identifier, a principal link. Recognised talking to recognised. Check standing before value moves.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30 s, optional if the clock is tight.</a:t>
            </a:r>
          </a:p>
          <a:p>
            <a:r>
              <a:t>SAY: Two words you will hear me use on Wednesday. A Super Entity is Mira's building company before any state has stamped it: the record exists, the roles exist, the treasury exists, and incorporation is a service you add when a bank asks. An Agent Entity is Mira's buying agent on the same register: it has an ID, a principal, a budget, and a status anyone can check before trading with it.</a:t>
            </a:r>
          </a:p>
          <a:p>
            <a:r>
              <a:t>Do not pitch. Define and move.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11:10 to 12:00.</a:t>
            </a:r>
          </a:p>
          <a:p>
            <a:r>
              <a:t>ASK: Hands up for flat. Hands up for promise. Count out loud ('roughly half').</a:t>
            </a:r>
          </a:p>
          <a:p>
            <a:r>
              <a:t>REVEAL: The record decides. Mira owns exactly what the record says she owns, and only if anyone can check it. A token is a claim. A register is the answer.</a:t>
            </a:r>
          </a:p>
          <a:p>
            <a:r>
              <a:t>HANDOVER: Wei Wei takes it from here: the roof leaks before Diwali.</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(2 min, after Pree).</a:t>
            </a:r>
          </a:p>
          <a:p>
            <a:r>
              <a:t>SAY: Day 2, Wednesday 4 November, is the day for everything I just rushed past. From Tribe to Agent: how groups become entities and how agents join them. Who Do You Sue: Ooki, Air Canada, and what a wrapper actually buys you. The Public Round Is Back. Who Owns the Upside When the Founder Is an Agent. Agents and Personhood: the standing-not-personhood argument in full. Privacy and Credentials: how you check who is who without publishing everything. It is also the Entity Onchain Legal Summit, so the people who wrote these frameworks are in the room. Come and argue with them. (Product-adjacent mention 2 of 2.)</a:t>
            </a:r>
          </a:p>
          <a:p>
            <a:r>
              <a:t>Hand over to Wei Wei.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2011680"/>
            <a:ext cx="10972800" cy="1097280"/>
          </a:xfrm>
          <a:prstGeom prst="rect">
            <a:avLst/>
          </a:prstGeom>
          <a:noFill/>
        </p:spPr>
        <p:txBody>
          <a:bodyPr wrap="square">
            <a:spAutoFit/>
          </a:bodyPr>
          <a:lstStyle/>
          <a:p>
            <a:pPr algn="l"/>
            <a:r>
              <a:rPr sz="6000" b="1">
                <a:solidFill>
                  <a:srgbClr val="1F4E9C"/>
                </a:solidFill>
              </a:rPr>
              <a:t>B</a:t>
            </a:r>
          </a:p>
        </p:txBody>
      </p:sp>
      <p:sp>
        <p:nvSpPr>
          <p:cNvPr id="3" name="TextBox 2"/>
          <p:cNvSpPr txBox="1"/>
          <p:nvPr/>
        </p:nvSpPr>
        <p:spPr>
          <a:xfrm>
            <a:off x="640080" y="3017520"/>
            <a:ext cx="10972800" cy="914400"/>
          </a:xfrm>
          <a:prstGeom prst="rect">
            <a:avLst/>
          </a:prstGeom>
          <a:noFill/>
        </p:spPr>
        <p:txBody>
          <a:bodyPr wrap="square">
            <a:spAutoFit/>
          </a:bodyPr>
          <a:lstStyle/>
          <a:p>
            <a:pPr algn="l"/>
            <a:r>
              <a:rPr sz="4000" b="1">
                <a:solidFill>
                  <a:srgbClr val="111111"/>
                </a:solidFill>
              </a:rPr>
              <a:t>Ownership &amp; Liability</a:t>
            </a:r>
          </a:p>
        </p:txBody>
      </p:sp>
      <p:sp>
        <p:nvSpPr>
          <p:cNvPr id="4" name="TextBox 3"/>
          <p:cNvSpPr txBox="1"/>
          <p:nvPr/>
        </p:nvSpPr>
        <p:spPr>
          <a:xfrm>
            <a:off x="640080" y="3931920"/>
            <a:ext cx="10972800" cy="731520"/>
          </a:xfrm>
          <a:prstGeom prst="rect">
            <a:avLst/>
          </a:prstGeom>
          <a:noFill/>
        </p:spPr>
        <p:txBody>
          <a:bodyPr wrap="square">
            <a:spAutoFit/>
          </a:bodyPr>
          <a:lstStyle/>
          <a:p>
            <a:pPr algn="l"/>
            <a:r>
              <a:rPr sz="1800" b="0">
                <a:solidFill>
                  <a:srgbClr val="666666"/>
                </a:solidFill>
              </a:rPr>
              <a:t>Husam · 12 min · 9 terms</a:t>
            </a:r>
          </a:p>
        </p:txBody>
      </p:sp>
      <p:sp>
        <p:nvSpPr>
          <p:cNvPr id="5" name="TextBox 4"/>
          <p:cNvSpPr txBox="1"/>
          <p:nvPr/>
        </p:nvSpPr>
        <p:spPr>
          <a:xfrm>
            <a:off x="640080" y="4663440"/>
            <a:ext cx="10972800" cy="731520"/>
          </a:xfrm>
          <a:prstGeom prst="rect">
            <a:avLst/>
          </a:prstGeom>
          <a:noFill/>
        </p:spPr>
        <p:txBody>
          <a:bodyPr wrap="square">
            <a:spAutoFit/>
          </a:bodyPr>
          <a:lstStyle/>
          <a:p>
            <a:pPr algn="l"/>
            <a:r>
              <a:rPr sz="2200" b="0">
                <a:solidFill>
                  <a:srgbClr val="1F4E9C"/>
                </a:solidFill>
              </a:rPr>
              <a:t>Who is on the record?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457200"/>
            <a:ext cx="10972800" cy="914400"/>
          </a:xfrm>
          <a:prstGeom prst="rect">
            <a:avLst/>
          </a:prstGeom>
          <a:noFill/>
        </p:spPr>
        <p:txBody>
          <a:bodyPr wrap="square">
            <a:spAutoFit/>
          </a:bodyPr>
          <a:lstStyle/>
          <a:p>
            <a:pPr algn="l"/>
            <a:r>
              <a:rPr sz="3400" b="1">
                <a:solidFill>
                  <a:srgbClr val="111111"/>
                </a:solidFill>
              </a:rPr>
              <a:t>A company abroad holds the flat's title</a:t>
            </a:r>
          </a:p>
        </p:txBody>
      </p:sp>
      <p:sp>
        <p:nvSpPr>
          <p:cNvPr id="3" name="TextBox 2"/>
          <p:cNvSpPr txBox="1"/>
          <p:nvPr/>
        </p:nvSpPr>
        <p:spPr>
          <a:xfrm>
            <a:off x="640080" y="1325880"/>
            <a:ext cx="10972800" cy="731520"/>
          </a:xfrm>
          <a:prstGeom prst="rect">
            <a:avLst/>
          </a:prstGeom>
          <a:noFill/>
        </p:spPr>
        <p:txBody>
          <a:bodyPr wrap="square">
            <a:spAutoFit/>
          </a:bodyPr>
          <a:lstStyle/>
          <a:p>
            <a:pPr algn="l"/>
            <a:r>
              <a:rPr sz="1800" b="0">
                <a:solidFill>
                  <a:srgbClr val="666666"/>
                </a:solidFill>
              </a:rPr>
              <a:t>A token is a pointer. Which register does it point into?</a:t>
            </a:r>
          </a:p>
        </p:txBody>
      </p:sp>
      <p:sp>
        <p:nvSpPr>
          <p:cNvPr id="4" name="TextBox 3"/>
          <p:cNvSpPr txBox="1"/>
          <p:nvPr/>
        </p:nvSpPr>
        <p:spPr>
          <a:xfrm>
            <a:off x="640080" y="2377440"/>
            <a:ext cx="640080" cy="731520"/>
          </a:xfrm>
          <a:prstGeom prst="rect">
            <a:avLst/>
          </a:prstGeom>
          <a:noFill/>
        </p:spPr>
        <p:txBody>
          <a:bodyPr wrap="square">
            <a:spAutoFit/>
          </a:bodyPr>
          <a:lstStyle/>
          <a:p>
            <a:pPr algn="l"/>
            <a:r>
              <a:rPr sz="2800" b="1">
                <a:solidFill>
                  <a:srgbClr val="1F4E9C"/>
                </a:solidFill>
              </a:rPr>
              <a:t>1</a:t>
            </a:r>
          </a:p>
        </p:txBody>
      </p:sp>
      <p:sp>
        <p:nvSpPr>
          <p:cNvPr id="5" name="TextBox 4"/>
          <p:cNvSpPr txBox="1"/>
          <p:nvPr/>
        </p:nvSpPr>
        <p:spPr>
          <a:xfrm>
            <a:off x="1371600" y="2331720"/>
            <a:ext cx="10058400" cy="457200"/>
          </a:xfrm>
          <a:prstGeom prst="rect">
            <a:avLst/>
          </a:prstGeom>
          <a:noFill/>
        </p:spPr>
        <p:txBody>
          <a:bodyPr wrap="square">
            <a:spAutoFit/>
          </a:bodyPr>
          <a:lstStyle/>
          <a:p>
            <a:pPr algn="l"/>
            <a:r>
              <a:rPr sz="2200" b="1">
                <a:solidFill>
                  <a:srgbClr val="111111"/>
                </a:solidFill>
              </a:rPr>
              <a:t>RWA</a:t>
            </a:r>
          </a:p>
        </p:txBody>
      </p:sp>
      <p:sp>
        <p:nvSpPr>
          <p:cNvPr id="6" name="TextBox 5"/>
          <p:cNvSpPr txBox="1"/>
          <p:nvPr/>
        </p:nvSpPr>
        <p:spPr>
          <a:xfrm>
            <a:off x="1371600" y="2788920"/>
            <a:ext cx="10058400" cy="548640"/>
          </a:xfrm>
          <a:prstGeom prst="rect">
            <a:avLst/>
          </a:prstGeom>
          <a:noFill/>
        </p:spPr>
        <p:txBody>
          <a:bodyPr wrap="square">
            <a:spAutoFit/>
          </a:bodyPr>
          <a:lstStyle/>
          <a:p>
            <a:pPr algn="l"/>
            <a:r>
              <a:rPr sz="1600" b="0">
                <a:solidFill>
                  <a:srgbClr val="666666"/>
                </a:solidFill>
              </a:rPr>
              <a:t>What real asset does Mira's token point to, and where is that recorded?</a:t>
            </a:r>
          </a:p>
        </p:txBody>
      </p:sp>
      <p:sp>
        <p:nvSpPr>
          <p:cNvPr id="7" name="TextBox 6"/>
          <p:cNvSpPr txBox="1"/>
          <p:nvPr/>
        </p:nvSpPr>
        <p:spPr>
          <a:xfrm>
            <a:off x="640080" y="3520440"/>
            <a:ext cx="640080" cy="731520"/>
          </a:xfrm>
          <a:prstGeom prst="rect">
            <a:avLst/>
          </a:prstGeom>
          <a:noFill/>
        </p:spPr>
        <p:txBody>
          <a:bodyPr wrap="square">
            <a:spAutoFit/>
          </a:bodyPr>
          <a:lstStyle/>
          <a:p>
            <a:pPr algn="l"/>
            <a:r>
              <a:rPr sz="2800" b="1">
                <a:solidFill>
                  <a:srgbClr val="1F4E9C"/>
                </a:solidFill>
              </a:rPr>
              <a:t>2</a:t>
            </a:r>
          </a:p>
        </p:txBody>
      </p:sp>
      <p:sp>
        <p:nvSpPr>
          <p:cNvPr id="8" name="TextBox 7"/>
          <p:cNvSpPr txBox="1"/>
          <p:nvPr/>
        </p:nvSpPr>
        <p:spPr>
          <a:xfrm>
            <a:off x="1371600" y="3474720"/>
            <a:ext cx="10058400" cy="457200"/>
          </a:xfrm>
          <a:prstGeom prst="rect">
            <a:avLst/>
          </a:prstGeom>
          <a:noFill/>
        </p:spPr>
        <p:txBody>
          <a:bodyPr wrap="square">
            <a:spAutoFit/>
          </a:bodyPr>
          <a:lstStyle/>
          <a:p>
            <a:pPr algn="l"/>
            <a:r>
              <a:rPr sz="2200" b="1">
                <a:solidFill>
                  <a:srgbClr val="111111"/>
                </a:solidFill>
              </a:rPr>
              <a:t>Beneficial ownership</a:t>
            </a:r>
          </a:p>
        </p:txBody>
      </p:sp>
      <p:sp>
        <p:nvSpPr>
          <p:cNvPr id="9" name="TextBox 8"/>
          <p:cNvSpPr txBox="1"/>
          <p:nvPr/>
        </p:nvSpPr>
        <p:spPr>
          <a:xfrm>
            <a:off x="1371600" y="3931920"/>
            <a:ext cx="10058400" cy="548640"/>
          </a:xfrm>
          <a:prstGeom prst="rect">
            <a:avLst/>
          </a:prstGeom>
          <a:noFill/>
        </p:spPr>
        <p:txBody>
          <a:bodyPr wrap="square">
            <a:spAutoFit/>
          </a:bodyPr>
          <a:lstStyle/>
          <a:p>
            <a:pPr algn="l"/>
            <a:r>
              <a:rPr sz="1600" b="0">
                <a:solidFill>
                  <a:srgbClr val="666666"/>
                </a:solidFill>
              </a:rPr>
              <a:t>Is Mira written in as an owner, or does she hold a receipt?</a:t>
            </a:r>
          </a:p>
        </p:txBody>
      </p:sp>
      <p:sp>
        <p:nvSpPr>
          <p:cNvPr id="10" name="TextBox 9"/>
          <p:cNvSpPr txBox="1"/>
          <p:nvPr/>
        </p:nvSpPr>
        <p:spPr>
          <a:xfrm>
            <a:off x="640080" y="6309360"/>
            <a:ext cx="10972800" cy="365760"/>
          </a:xfrm>
          <a:prstGeom prst="rect">
            <a:avLst/>
          </a:prstGeom>
          <a:noFill/>
        </p:spPr>
        <p:txBody>
          <a:bodyPr wrap="square">
            <a:spAutoFit/>
          </a:bodyPr>
          <a:lstStyle/>
          <a:p>
            <a:pPr algn="l"/>
            <a:r>
              <a:rPr sz="1100" b="0">
                <a:solidFill>
                  <a:srgbClr val="666666"/>
                </a:solidFill>
              </a:rPr>
              <a:t>Block B · Husam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457200"/>
            <a:ext cx="10972800" cy="914400"/>
          </a:xfrm>
          <a:prstGeom prst="rect">
            <a:avLst/>
          </a:prstGeom>
          <a:noFill/>
        </p:spPr>
        <p:txBody>
          <a:bodyPr wrap="square">
            <a:spAutoFit/>
          </a:bodyPr>
          <a:lstStyle/>
          <a:p>
            <a:pPr algn="l"/>
            <a:r>
              <a:rPr sz="3400" b="1">
                <a:solidFill>
                  <a:srgbClr val="111111"/>
                </a:solidFill>
              </a:rPr>
              <a:t>What exactly did Mira buy?</a:t>
            </a:r>
          </a:p>
        </p:txBody>
      </p:sp>
      <p:sp>
        <p:nvSpPr>
          <p:cNvPr id="3" name="TextBox 2"/>
          <p:cNvSpPr txBox="1"/>
          <p:nvPr/>
        </p:nvSpPr>
        <p:spPr>
          <a:xfrm>
            <a:off x="640080" y="1325880"/>
            <a:ext cx="10972800" cy="731520"/>
          </a:xfrm>
          <a:prstGeom prst="rect">
            <a:avLst/>
          </a:prstGeom>
          <a:noFill/>
        </p:spPr>
        <p:txBody>
          <a:bodyPr wrap="square">
            <a:spAutoFit/>
          </a:bodyPr>
          <a:lstStyle/>
          <a:p>
            <a:pPr algn="l"/>
            <a:r>
              <a:rPr sz="1800" b="0">
                <a:solidFill>
                  <a:srgbClr val="666666"/>
                </a:solidFill>
              </a:rPr>
              <a:t>Part ownership, a price tracker, or a regulated security?</a:t>
            </a:r>
          </a:p>
        </p:txBody>
      </p:sp>
      <p:sp>
        <p:nvSpPr>
          <p:cNvPr id="4" name="TextBox 3"/>
          <p:cNvSpPr txBox="1"/>
          <p:nvPr/>
        </p:nvSpPr>
        <p:spPr>
          <a:xfrm>
            <a:off x="640080" y="2377440"/>
            <a:ext cx="640080" cy="731520"/>
          </a:xfrm>
          <a:prstGeom prst="rect">
            <a:avLst/>
          </a:prstGeom>
          <a:noFill/>
        </p:spPr>
        <p:txBody>
          <a:bodyPr wrap="square">
            <a:spAutoFit/>
          </a:bodyPr>
          <a:lstStyle/>
          <a:p>
            <a:pPr algn="l"/>
            <a:r>
              <a:rPr sz="2800" b="1">
                <a:solidFill>
                  <a:srgbClr val="1F4E9C"/>
                </a:solidFill>
              </a:rPr>
              <a:t>1</a:t>
            </a:r>
          </a:p>
        </p:txBody>
      </p:sp>
      <p:sp>
        <p:nvSpPr>
          <p:cNvPr id="5" name="TextBox 4"/>
          <p:cNvSpPr txBox="1"/>
          <p:nvPr/>
        </p:nvSpPr>
        <p:spPr>
          <a:xfrm>
            <a:off x="1371600" y="2331720"/>
            <a:ext cx="10058400" cy="457200"/>
          </a:xfrm>
          <a:prstGeom prst="rect">
            <a:avLst/>
          </a:prstGeom>
          <a:noFill/>
        </p:spPr>
        <p:txBody>
          <a:bodyPr wrap="square">
            <a:spAutoFit/>
          </a:bodyPr>
          <a:lstStyle/>
          <a:p>
            <a:pPr algn="l"/>
            <a:r>
              <a:rPr sz="2200" b="1">
                <a:solidFill>
                  <a:srgbClr val="111111"/>
                </a:solidFill>
              </a:rPr>
              <a:t>Tokenised share</a:t>
            </a:r>
          </a:p>
        </p:txBody>
      </p:sp>
      <p:sp>
        <p:nvSpPr>
          <p:cNvPr id="6" name="TextBox 5"/>
          <p:cNvSpPr txBox="1"/>
          <p:nvPr/>
        </p:nvSpPr>
        <p:spPr>
          <a:xfrm>
            <a:off x="1371600" y="2788920"/>
            <a:ext cx="10058400" cy="548640"/>
          </a:xfrm>
          <a:prstGeom prst="rect">
            <a:avLst/>
          </a:prstGeom>
          <a:noFill/>
        </p:spPr>
        <p:txBody>
          <a:bodyPr wrap="square">
            <a:spAutoFit/>
          </a:bodyPr>
          <a:lstStyle/>
          <a:p>
            <a:pPr algn="l"/>
            <a:r>
              <a:rPr sz="1600" b="0">
                <a:solidFill>
                  <a:srgbClr val="666666"/>
                </a:solidFill>
              </a:rPr>
              <a:t>Does the token settle into the flat, or only track its price?</a:t>
            </a:r>
          </a:p>
        </p:txBody>
      </p:sp>
      <p:sp>
        <p:nvSpPr>
          <p:cNvPr id="7" name="TextBox 6"/>
          <p:cNvSpPr txBox="1"/>
          <p:nvPr/>
        </p:nvSpPr>
        <p:spPr>
          <a:xfrm>
            <a:off x="640080" y="3520440"/>
            <a:ext cx="640080" cy="731520"/>
          </a:xfrm>
          <a:prstGeom prst="rect">
            <a:avLst/>
          </a:prstGeom>
          <a:noFill/>
        </p:spPr>
        <p:txBody>
          <a:bodyPr wrap="square">
            <a:spAutoFit/>
          </a:bodyPr>
          <a:lstStyle/>
          <a:p>
            <a:pPr algn="l"/>
            <a:r>
              <a:rPr sz="2800" b="1">
                <a:solidFill>
                  <a:srgbClr val="1F4E9C"/>
                </a:solidFill>
              </a:rPr>
              <a:t>2</a:t>
            </a:r>
          </a:p>
        </p:txBody>
      </p:sp>
      <p:sp>
        <p:nvSpPr>
          <p:cNvPr id="8" name="TextBox 7"/>
          <p:cNvSpPr txBox="1"/>
          <p:nvPr/>
        </p:nvSpPr>
        <p:spPr>
          <a:xfrm>
            <a:off x="1371600" y="3474720"/>
            <a:ext cx="10058400" cy="457200"/>
          </a:xfrm>
          <a:prstGeom prst="rect">
            <a:avLst/>
          </a:prstGeom>
          <a:noFill/>
        </p:spPr>
        <p:txBody>
          <a:bodyPr wrap="square">
            <a:spAutoFit/>
          </a:bodyPr>
          <a:lstStyle/>
          <a:p>
            <a:pPr algn="l"/>
            <a:r>
              <a:rPr sz="2200" b="1">
                <a:solidFill>
                  <a:srgbClr val="111111"/>
                </a:solidFill>
              </a:rPr>
              <a:t>Security (Howey test)</a:t>
            </a:r>
          </a:p>
        </p:txBody>
      </p:sp>
      <p:sp>
        <p:nvSpPr>
          <p:cNvPr id="9" name="TextBox 8"/>
          <p:cNvSpPr txBox="1"/>
          <p:nvPr/>
        </p:nvSpPr>
        <p:spPr>
          <a:xfrm>
            <a:off x="1371600" y="3931920"/>
            <a:ext cx="10058400" cy="548640"/>
          </a:xfrm>
          <a:prstGeom prst="rect">
            <a:avLst/>
          </a:prstGeom>
          <a:noFill/>
        </p:spPr>
        <p:txBody>
          <a:bodyPr wrap="square">
            <a:spAutoFit/>
          </a:bodyPr>
          <a:lstStyle/>
          <a:p>
            <a:pPr algn="l"/>
            <a:r>
              <a:rPr sz="1600" b="0">
                <a:solidFill>
                  <a:srgbClr val="666666"/>
                </a:solidFill>
              </a:rPr>
              <a:t>Money in, common pot, expected profit, from the efforts of others. Which others?</a:t>
            </a:r>
          </a:p>
        </p:txBody>
      </p:sp>
      <p:sp>
        <p:nvSpPr>
          <p:cNvPr id="10" name="TextBox 9"/>
          <p:cNvSpPr txBox="1"/>
          <p:nvPr/>
        </p:nvSpPr>
        <p:spPr>
          <a:xfrm>
            <a:off x="640080" y="6309360"/>
            <a:ext cx="10972800" cy="365760"/>
          </a:xfrm>
          <a:prstGeom prst="rect">
            <a:avLst/>
          </a:prstGeom>
          <a:noFill/>
        </p:spPr>
        <p:txBody>
          <a:bodyPr wrap="square">
            <a:spAutoFit/>
          </a:bodyPr>
          <a:lstStyle/>
          <a:p>
            <a:pPr algn="l"/>
            <a:r>
              <a:rPr sz="1100" b="0">
                <a:solidFill>
                  <a:srgbClr val="666666"/>
                </a:solidFill>
              </a:rPr>
              <a:t>Block B · Husam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457200"/>
            <a:ext cx="10972800" cy="914400"/>
          </a:xfrm>
          <a:prstGeom prst="rect">
            <a:avLst/>
          </a:prstGeom>
          <a:noFill/>
        </p:spPr>
        <p:txBody>
          <a:bodyPr wrap="square">
            <a:spAutoFit/>
          </a:bodyPr>
          <a:lstStyle/>
          <a:p>
            <a:pPr algn="l"/>
            <a:r>
              <a:rPr sz="3400" b="1">
                <a:solidFill>
                  <a:srgbClr val="111111"/>
                </a:solidFill>
              </a:rPr>
              <a:t>If something goes wrong, who answers?</a:t>
            </a:r>
          </a:p>
        </p:txBody>
      </p:sp>
      <p:sp>
        <p:nvSpPr>
          <p:cNvPr id="3" name="TextBox 2"/>
          <p:cNvSpPr txBox="1"/>
          <p:nvPr/>
        </p:nvSpPr>
        <p:spPr>
          <a:xfrm>
            <a:off x="640080" y="1325880"/>
            <a:ext cx="10972800" cy="731520"/>
          </a:xfrm>
          <a:prstGeom prst="rect">
            <a:avLst/>
          </a:prstGeom>
          <a:noFill/>
        </p:spPr>
        <p:txBody>
          <a:bodyPr wrap="square">
            <a:spAutoFit/>
          </a:bodyPr>
          <a:lstStyle/>
          <a:p>
            <a:pPr algn="l"/>
            <a:r>
              <a:rPr sz="1800" b="0">
                <a:solidFill>
                  <a:srgbClr val="666666"/>
                </a:solidFill>
              </a:rPr>
              <a:t>Mira is in Mumbai, the entity is abroad, validators are everywhere.</a:t>
            </a:r>
          </a:p>
        </p:txBody>
      </p:sp>
      <p:sp>
        <p:nvSpPr>
          <p:cNvPr id="4" name="TextBox 3"/>
          <p:cNvSpPr txBox="1"/>
          <p:nvPr/>
        </p:nvSpPr>
        <p:spPr>
          <a:xfrm>
            <a:off x="640080" y="2377440"/>
            <a:ext cx="640080" cy="731520"/>
          </a:xfrm>
          <a:prstGeom prst="rect">
            <a:avLst/>
          </a:prstGeom>
          <a:noFill/>
        </p:spPr>
        <p:txBody>
          <a:bodyPr wrap="square">
            <a:spAutoFit/>
          </a:bodyPr>
          <a:lstStyle/>
          <a:p>
            <a:pPr algn="l"/>
            <a:r>
              <a:rPr sz="2800" b="1">
                <a:solidFill>
                  <a:srgbClr val="1F4E9C"/>
                </a:solidFill>
              </a:rPr>
              <a:t>1</a:t>
            </a:r>
          </a:p>
        </p:txBody>
      </p:sp>
      <p:sp>
        <p:nvSpPr>
          <p:cNvPr id="5" name="TextBox 4"/>
          <p:cNvSpPr txBox="1"/>
          <p:nvPr/>
        </p:nvSpPr>
        <p:spPr>
          <a:xfrm>
            <a:off x="1371600" y="2331720"/>
            <a:ext cx="10058400" cy="457200"/>
          </a:xfrm>
          <a:prstGeom prst="rect">
            <a:avLst/>
          </a:prstGeom>
          <a:noFill/>
        </p:spPr>
        <p:txBody>
          <a:bodyPr wrap="square">
            <a:spAutoFit/>
          </a:bodyPr>
          <a:lstStyle/>
          <a:p>
            <a:pPr algn="l"/>
            <a:r>
              <a:rPr sz="2200" b="1">
                <a:solidFill>
                  <a:srgbClr val="111111"/>
                </a:solidFill>
              </a:rPr>
              <a:t>Legal wrapper</a:t>
            </a:r>
          </a:p>
        </p:txBody>
      </p:sp>
      <p:sp>
        <p:nvSpPr>
          <p:cNvPr id="6" name="TextBox 5"/>
          <p:cNvSpPr txBox="1"/>
          <p:nvPr/>
        </p:nvSpPr>
        <p:spPr>
          <a:xfrm>
            <a:off x="1371600" y="2788920"/>
            <a:ext cx="10058400" cy="548640"/>
          </a:xfrm>
          <a:prstGeom prst="rect">
            <a:avLst/>
          </a:prstGeom>
          <a:noFill/>
        </p:spPr>
        <p:txBody>
          <a:bodyPr wrap="square">
            <a:spAutoFit/>
          </a:bodyPr>
          <a:lstStyle/>
          <a:p>
            <a:pPr algn="l"/>
            <a:r>
              <a:rPr sz="1600" b="0">
                <a:solidFill>
                  <a:srgbClr val="666666"/>
                </a:solidFill>
              </a:rPr>
              <a:t>Is there an entity Mira can sue?</a:t>
            </a:r>
          </a:p>
        </p:txBody>
      </p:sp>
      <p:sp>
        <p:nvSpPr>
          <p:cNvPr id="7" name="TextBox 6"/>
          <p:cNvSpPr txBox="1"/>
          <p:nvPr/>
        </p:nvSpPr>
        <p:spPr>
          <a:xfrm>
            <a:off x="640080" y="3520440"/>
            <a:ext cx="640080" cy="731520"/>
          </a:xfrm>
          <a:prstGeom prst="rect">
            <a:avLst/>
          </a:prstGeom>
          <a:noFill/>
        </p:spPr>
        <p:txBody>
          <a:bodyPr wrap="square">
            <a:spAutoFit/>
          </a:bodyPr>
          <a:lstStyle/>
          <a:p>
            <a:pPr algn="l"/>
            <a:r>
              <a:rPr sz="2800" b="1">
                <a:solidFill>
                  <a:srgbClr val="1F4E9C"/>
                </a:solidFill>
              </a:rPr>
              <a:t>2</a:t>
            </a:r>
          </a:p>
        </p:txBody>
      </p:sp>
      <p:sp>
        <p:nvSpPr>
          <p:cNvPr id="8" name="TextBox 7"/>
          <p:cNvSpPr txBox="1"/>
          <p:nvPr/>
        </p:nvSpPr>
        <p:spPr>
          <a:xfrm>
            <a:off x="1371600" y="3474720"/>
            <a:ext cx="10058400" cy="457200"/>
          </a:xfrm>
          <a:prstGeom prst="rect">
            <a:avLst/>
          </a:prstGeom>
          <a:noFill/>
        </p:spPr>
        <p:txBody>
          <a:bodyPr wrap="square">
            <a:spAutoFit/>
          </a:bodyPr>
          <a:lstStyle/>
          <a:p>
            <a:pPr algn="l"/>
            <a:r>
              <a:rPr sz="2200" b="1">
                <a:solidFill>
                  <a:srgbClr val="111111"/>
                </a:solidFill>
              </a:rPr>
              <a:t>Jurisdiction</a:t>
            </a:r>
          </a:p>
        </p:txBody>
      </p:sp>
      <p:sp>
        <p:nvSpPr>
          <p:cNvPr id="9" name="TextBox 8"/>
          <p:cNvSpPr txBox="1"/>
          <p:nvPr/>
        </p:nvSpPr>
        <p:spPr>
          <a:xfrm>
            <a:off x="1371600" y="3931920"/>
            <a:ext cx="10058400" cy="548640"/>
          </a:xfrm>
          <a:prstGeom prst="rect">
            <a:avLst/>
          </a:prstGeom>
          <a:noFill/>
        </p:spPr>
        <p:txBody>
          <a:bodyPr wrap="square">
            <a:spAutoFit/>
          </a:bodyPr>
          <a:lstStyle/>
          <a:p>
            <a:pPr algn="l"/>
            <a:r>
              <a:rPr sz="1600" b="0">
                <a:solidFill>
                  <a:srgbClr val="666666"/>
                </a:solidFill>
              </a:rPr>
              <a:t>Whose court hears Mira's case? If nobody chose, a court chooses for you.</a:t>
            </a:r>
          </a:p>
        </p:txBody>
      </p:sp>
      <p:sp>
        <p:nvSpPr>
          <p:cNvPr id="10" name="TextBox 9"/>
          <p:cNvSpPr txBox="1"/>
          <p:nvPr/>
        </p:nvSpPr>
        <p:spPr>
          <a:xfrm>
            <a:off x="640080" y="5806440"/>
            <a:ext cx="10972800" cy="457200"/>
          </a:xfrm>
          <a:prstGeom prst="rect">
            <a:avLst/>
          </a:prstGeom>
          <a:noFill/>
        </p:spPr>
        <p:txBody>
          <a:bodyPr wrap="square">
            <a:spAutoFit/>
          </a:bodyPr>
          <a:lstStyle/>
          <a:p>
            <a:pPr algn="l"/>
            <a:r>
              <a:rPr sz="1400" b="1">
                <a:solidFill>
                  <a:srgbClr val="1F4E9C"/>
                </a:solidFill>
              </a:rPr>
              <a:t>Operate today. Incorporate when you need to.</a:t>
            </a:r>
          </a:p>
        </p:txBody>
      </p:sp>
      <p:sp>
        <p:nvSpPr>
          <p:cNvPr id="11" name="TextBox 10"/>
          <p:cNvSpPr txBox="1"/>
          <p:nvPr/>
        </p:nvSpPr>
        <p:spPr>
          <a:xfrm>
            <a:off x="640080" y="6309360"/>
            <a:ext cx="10972800" cy="365760"/>
          </a:xfrm>
          <a:prstGeom prst="rect">
            <a:avLst/>
          </a:prstGeom>
          <a:noFill/>
        </p:spPr>
        <p:txBody>
          <a:bodyPr wrap="square">
            <a:spAutoFit/>
          </a:bodyPr>
          <a:lstStyle/>
          <a:p>
            <a:pPr algn="l"/>
            <a:r>
              <a:rPr sz="1100" b="0">
                <a:solidFill>
                  <a:srgbClr val="666666"/>
                </a:solidFill>
              </a:rPr>
              <a:t>Block B · Husam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457200"/>
            <a:ext cx="10972800" cy="914400"/>
          </a:xfrm>
          <a:prstGeom prst="rect">
            <a:avLst/>
          </a:prstGeom>
          <a:noFill/>
        </p:spPr>
        <p:txBody>
          <a:bodyPr wrap="square">
            <a:spAutoFit/>
          </a:bodyPr>
          <a:lstStyle/>
          <a:p>
            <a:pPr algn="l"/>
            <a:r>
              <a:rPr sz="3400" b="1">
                <a:solidFill>
                  <a:srgbClr val="111111"/>
                </a:solidFill>
              </a:rPr>
              <a:t>Mira's AI agent buys more of the flat</a:t>
            </a:r>
          </a:p>
        </p:txBody>
      </p:sp>
      <p:sp>
        <p:nvSpPr>
          <p:cNvPr id="3" name="TextBox 2"/>
          <p:cNvSpPr txBox="1"/>
          <p:nvPr/>
        </p:nvSpPr>
        <p:spPr>
          <a:xfrm>
            <a:off x="640080" y="1325880"/>
            <a:ext cx="10972800" cy="731520"/>
          </a:xfrm>
          <a:prstGeom prst="rect">
            <a:avLst/>
          </a:prstGeom>
          <a:noFill/>
        </p:spPr>
        <p:txBody>
          <a:bodyPr wrap="square">
            <a:spAutoFit/>
          </a:bodyPr>
          <a:lstStyle/>
          <a:p>
            <a:pPr algn="l"/>
            <a:r>
              <a:rPr sz="1800" b="0">
                <a:solidFill>
                  <a:srgbClr val="666666"/>
                </a:solidFill>
              </a:rPr>
              <a:t>Who is responsible for an agent's actions?</a:t>
            </a:r>
          </a:p>
        </p:txBody>
      </p:sp>
      <p:sp>
        <p:nvSpPr>
          <p:cNvPr id="4" name="TextBox 3"/>
          <p:cNvSpPr txBox="1"/>
          <p:nvPr/>
        </p:nvSpPr>
        <p:spPr>
          <a:xfrm>
            <a:off x="640080" y="2377440"/>
            <a:ext cx="640080" cy="731520"/>
          </a:xfrm>
          <a:prstGeom prst="rect">
            <a:avLst/>
          </a:prstGeom>
          <a:noFill/>
        </p:spPr>
        <p:txBody>
          <a:bodyPr wrap="square">
            <a:spAutoFit/>
          </a:bodyPr>
          <a:lstStyle/>
          <a:p>
            <a:pPr algn="l"/>
            <a:r>
              <a:rPr sz="2800" b="1">
                <a:solidFill>
                  <a:srgbClr val="1F4E9C"/>
                </a:solidFill>
              </a:rPr>
              <a:t>1</a:t>
            </a:r>
          </a:p>
        </p:txBody>
      </p:sp>
      <p:sp>
        <p:nvSpPr>
          <p:cNvPr id="5" name="TextBox 4"/>
          <p:cNvSpPr txBox="1"/>
          <p:nvPr/>
        </p:nvSpPr>
        <p:spPr>
          <a:xfrm>
            <a:off x="1371600" y="2331720"/>
            <a:ext cx="10058400" cy="457200"/>
          </a:xfrm>
          <a:prstGeom prst="rect">
            <a:avLst/>
          </a:prstGeom>
          <a:noFill/>
        </p:spPr>
        <p:txBody>
          <a:bodyPr wrap="square">
            <a:spAutoFit/>
          </a:bodyPr>
          <a:lstStyle/>
          <a:p>
            <a:pPr algn="l"/>
            <a:r>
              <a:rPr sz="2200" b="1">
                <a:solidFill>
                  <a:srgbClr val="111111"/>
                </a:solidFill>
              </a:rPr>
              <a:t>Principal-agent relationship</a:t>
            </a:r>
          </a:p>
        </p:txBody>
      </p:sp>
      <p:sp>
        <p:nvSpPr>
          <p:cNvPr id="6" name="TextBox 5"/>
          <p:cNvSpPr txBox="1"/>
          <p:nvPr/>
        </p:nvSpPr>
        <p:spPr>
          <a:xfrm>
            <a:off x="1371600" y="2788920"/>
            <a:ext cx="10058400" cy="548640"/>
          </a:xfrm>
          <a:prstGeom prst="rect">
            <a:avLst/>
          </a:prstGeom>
          <a:noFill/>
        </p:spPr>
        <p:txBody>
          <a:bodyPr wrap="square">
            <a:spAutoFit/>
          </a:bodyPr>
          <a:lstStyle/>
          <a:p>
            <a:pPr algn="l"/>
            <a:r>
              <a:rPr sz="1600" b="0">
                <a:solidFill>
                  <a:srgbClr val="666666"/>
                </a:solidFill>
              </a:rPr>
              <a:t>Mira authorised it. She is the principal. Is she bound by what it buys?</a:t>
            </a:r>
          </a:p>
        </p:txBody>
      </p:sp>
      <p:sp>
        <p:nvSpPr>
          <p:cNvPr id="7" name="TextBox 6"/>
          <p:cNvSpPr txBox="1"/>
          <p:nvPr/>
        </p:nvSpPr>
        <p:spPr>
          <a:xfrm>
            <a:off x="640080" y="3520440"/>
            <a:ext cx="640080" cy="731520"/>
          </a:xfrm>
          <a:prstGeom prst="rect">
            <a:avLst/>
          </a:prstGeom>
          <a:noFill/>
        </p:spPr>
        <p:txBody>
          <a:bodyPr wrap="square">
            <a:spAutoFit/>
          </a:bodyPr>
          <a:lstStyle/>
          <a:p>
            <a:pPr algn="l"/>
            <a:r>
              <a:rPr sz="2800" b="1">
                <a:solidFill>
                  <a:srgbClr val="1F4E9C"/>
                </a:solidFill>
              </a:rPr>
              <a:t>2</a:t>
            </a:r>
          </a:p>
        </p:txBody>
      </p:sp>
      <p:sp>
        <p:nvSpPr>
          <p:cNvPr id="8" name="TextBox 7"/>
          <p:cNvSpPr txBox="1"/>
          <p:nvPr/>
        </p:nvSpPr>
        <p:spPr>
          <a:xfrm>
            <a:off x="1371600" y="3474720"/>
            <a:ext cx="10058400" cy="457200"/>
          </a:xfrm>
          <a:prstGeom prst="rect">
            <a:avLst/>
          </a:prstGeom>
          <a:noFill/>
        </p:spPr>
        <p:txBody>
          <a:bodyPr wrap="square">
            <a:spAutoFit/>
          </a:bodyPr>
          <a:lstStyle/>
          <a:p>
            <a:pPr algn="l"/>
            <a:r>
              <a:rPr sz="2200" b="1">
                <a:solidFill>
                  <a:srgbClr val="111111"/>
                </a:solidFill>
              </a:rPr>
              <a:t>Agent personhood</a:t>
            </a:r>
          </a:p>
        </p:txBody>
      </p:sp>
      <p:sp>
        <p:nvSpPr>
          <p:cNvPr id="9" name="TextBox 8"/>
          <p:cNvSpPr txBox="1"/>
          <p:nvPr/>
        </p:nvSpPr>
        <p:spPr>
          <a:xfrm>
            <a:off x="1371600" y="3931920"/>
            <a:ext cx="10058400" cy="548640"/>
          </a:xfrm>
          <a:prstGeom prst="rect">
            <a:avLst/>
          </a:prstGeom>
          <a:noFill/>
        </p:spPr>
        <p:txBody>
          <a:bodyPr wrap="square">
            <a:spAutoFit/>
          </a:bodyPr>
          <a:lstStyle/>
          <a:p>
            <a:pPr algn="l"/>
            <a:r>
              <a:rPr sz="1600" b="0">
                <a:solidFill>
                  <a:srgbClr val="666666"/>
                </a:solidFill>
              </a:rPr>
              <a:t>Can the agent itself answer? Today: no. So who stands behind it?</a:t>
            </a:r>
          </a:p>
        </p:txBody>
      </p:sp>
      <p:sp>
        <p:nvSpPr>
          <p:cNvPr id="10" name="TextBox 9"/>
          <p:cNvSpPr txBox="1"/>
          <p:nvPr/>
        </p:nvSpPr>
        <p:spPr>
          <a:xfrm>
            <a:off x="640080" y="4663440"/>
            <a:ext cx="640080" cy="731520"/>
          </a:xfrm>
          <a:prstGeom prst="rect">
            <a:avLst/>
          </a:prstGeom>
          <a:noFill/>
        </p:spPr>
        <p:txBody>
          <a:bodyPr wrap="square">
            <a:spAutoFit/>
          </a:bodyPr>
          <a:lstStyle/>
          <a:p>
            <a:pPr algn="l"/>
            <a:r>
              <a:rPr sz="2800" b="1">
                <a:solidFill>
                  <a:srgbClr val="1F4E9C"/>
                </a:solidFill>
              </a:rPr>
              <a:t>3</a:t>
            </a:r>
          </a:p>
        </p:txBody>
      </p:sp>
      <p:sp>
        <p:nvSpPr>
          <p:cNvPr id="11" name="TextBox 10"/>
          <p:cNvSpPr txBox="1"/>
          <p:nvPr/>
        </p:nvSpPr>
        <p:spPr>
          <a:xfrm>
            <a:off x="1371600" y="4617720"/>
            <a:ext cx="10058400" cy="457200"/>
          </a:xfrm>
          <a:prstGeom prst="rect">
            <a:avLst/>
          </a:prstGeom>
          <a:noFill/>
        </p:spPr>
        <p:txBody>
          <a:bodyPr wrap="square">
            <a:spAutoFit/>
          </a:bodyPr>
          <a:lstStyle/>
          <a:p>
            <a:pPr algn="l"/>
            <a:r>
              <a:rPr sz="2200" b="1">
                <a:solidFill>
                  <a:srgbClr val="111111"/>
                </a:solidFill>
              </a:rPr>
              <a:t>Verifiable credentials</a:t>
            </a:r>
          </a:p>
        </p:txBody>
      </p:sp>
      <p:sp>
        <p:nvSpPr>
          <p:cNvPr id="12" name="TextBox 11"/>
          <p:cNvSpPr txBox="1"/>
          <p:nvPr/>
        </p:nvSpPr>
        <p:spPr>
          <a:xfrm>
            <a:off x="1371600" y="5074920"/>
            <a:ext cx="10058400" cy="548640"/>
          </a:xfrm>
          <a:prstGeom prst="rect">
            <a:avLst/>
          </a:prstGeom>
          <a:noFill/>
        </p:spPr>
        <p:txBody>
          <a:bodyPr wrap="square">
            <a:spAutoFit/>
          </a:bodyPr>
          <a:lstStyle/>
          <a:p>
            <a:pPr algn="l"/>
            <a:r>
              <a:rPr sz="1600" b="0">
                <a:solidFill>
                  <a:srgbClr val="666666"/>
                </a:solidFill>
              </a:rPr>
              <a:t>Who are you, who is behind you, what are you allowed to do? Checkable by anyone.</a:t>
            </a:r>
          </a:p>
        </p:txBody>
      </p:sp>
      <p:sp>
        <p:nvSpPr>
          <p:cNvPr id="13" name="TextBox 12"/>
          <p:cNvSpPr txBox="1"/>
          <p:nvPr/>
        </p:nvSpPr>
        <p:spPr>
          <a:xfrm>
            <a:off x="640080" y="5806440"/>
            <a:ext cx="10972800" cy="457200"/>
          </a:xfrm>
          <a:prstGeom prst="rect">
            <a:avLst/>
          </a:prstGeom>
          <a:noFill/>
        </p:spPr>
        <p:txBody>
          <a:bodyPr wrap="square">
            <a:spAutoFit/>
          </a:bodyPr>
          <a:lstStyle/>
          <a:p>
            <a:pPr algn="l"/>
            <a:r>
              <a:rPr sz="1400" b="1">
                <a:solidFill>
                  <a:srgbClr val="1F4E9C"/>
                </a:solidFill>
              </a:rPr>
              <a:t>Standing, not personhood.</a:t>
            </a:r>
          </a:p>
        </p:txBody>
      </p:sp>
      <p:sp>
        <p:nvSpPr>
          <p:cNvPr id="14" name="TextBox 13"/>
          <p:cNvSpPr txBox="1"/>
          <p:nvPr/>
        </p:nvSpPr>
        <p:spPr>
          <a:xfrm>
            <a:off x="640080" y="6309360"/>
            <a:ext cx="10972800" cy="365760"/>
          </a:xfrm>
          <a:prstGeom prst="rect">
            <a:avLst/>
          </a:prstGeom>
          <a:noFill/>
        </p:spPr>
        <p:txBody>
          <a:bodyPr wrap="square">
            <a:spAutoFit/>
          </a:bodyPr>
          <a:lstStyle/>
          <a:p>
            <a:pPr algn="l"/>
            <a:r>
              <a:rPr sz="1100" b="0">
                <a:solidFill>
                  <a:srgbClr val="666666"/>
                </a:solidFill>
              </a:rPr>
              <a:t>Block B · Husam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457200"/>
            <a:ext cx="10972800" cy="914400"/>
          </a:xfrm>
          <a:prstGeom prst="rect">
            <a:avLst/>
          </a:prstGeom>
          <a:noFill/>
        </p:spPr>
        <p:txBody>
          <a:bodyPr wrap="square">
            <a:spAutoFit/>
          </a:bodyPr>
          <a:lstStyle/>
          <a:p>
            <a:pPr algn="l"/>
            <a:r>
              <a:rPr sz="3400" b="1">
                <a:solidFill>
                  <a:srgbClr val="111111"/>
                </a:solidFill>
              </a:rPr>
              <a:t>Two terms you will hear on Day 2</a:t>
            </a:r>
          </a:p>
        </p:txBody>
      </p:sp>
      <p:sp>
        <p:nvSpPr>
          <p:cNvPr id="3" name="TextBox 2"/>
          <p:cNvSpPr txBox="1"/>
          <p:nvPr/>
        </p:nvSpPr>
        <p:spPr>
          <a:xfrm>
            <a:off x="640080" y="1325880"/>
            <a:ext cx="10972800" cy="731520"/>
          </a:xfrm>
          <a:prstGeom prst="rect">
            <a:avLst/>
          </a:prstGeom>
          <a:noFill/>
        </p:spPr>
        <p:txBody>
          <a:bodyPr wrap="square">
            <a:spAutoFit/>
          </a:bodyPr>
          <a:lstStyle/>
          <a:p>
            <a:pPr algn="l"/>
            <a:r>
              <a:rPr sz="1800" b="0">
                <a:solidFill>
                  <a:srgbClr val="666666"/>
                </a:solidFill>
              </a:rPr>
              <a:t>Both are the same idea: put the party on a record anyone can check.</a:t>
            </a:r>
          </a:p>
        </p:txBody>
      </p:sp>
      <p:sp>
        <p:nvSpPr>
          <p:cNvPr id="4" name="TextBox 3"/>
          <p:cNvSpPr txBox="1"/>
          <p:nvPr/>
        </p:nvSpPr>
        <p:spPr>
          <a:xfrm>
            <a:off x="640080" y="2377440"/>
            <a:ext cx="640080" cy="731520"/>
          </a:xfrm>
          <a:prstGeom prst="rect">
            <a:avLst/>
          </a:prstGeom>
          <a:noFill/>
        </p:spPr>
        <p:txBody>
          <a:bodyPr wrap="square">
            <a:spAutoFit/>
          </a:bodyPr>
          <a:lstStyle/>
          <a:p>
            <a:pPr algn="l"/>
            <a:r>
              <a:rPr sz="2800" b="1">
                <a:solidFill>
                  <a:srgbClr val="1F4E9C"/>
                </a:solidFill>
              </a:rPr>
              <a:t>1</a:t>
            </a:r>
          </a:p>
        </p:txBody>
      </p:sp>
      <p:sp>
        <p:nvSpPr>
          <p:cNvPr id="5" name="TextBox 4"/>
          <p:cNvSpPr txBox="1"/>
          <p:nvPr/>
        </p:nvSpPr>
        <p:spPr>
          <a:xfrm>
            <a:off x="1371600" y="2331720"/>
            <a:ext cx="10058400" cy="457200"/>
          </a:xfrm>
          <a:prstGeom prst="rect">
            <a:avLst/>
          </a:prstGeom>
          <a:noFill/>
        </p:spPr>
        <p:txBody>
          <a:bodyPr wrap="square">
            <a:spAutoFit/>
          </a:bodyPr>
          <a:lstStyle/>
          <a:p>
            <a:pPr algn="l"/>
            <a:r>
              <a:rPr sz="2200" b="1">
                <a:solidFill>
                  <a:srgbClr val="111111"/>
                </a:solidFill>
              </a:rPr>
              <a:t>Super Entity</a:t>
            </a:r>
          </a:p>
        </p:txBody>
      </p:sp>
      <p:sp>
        <p:nvSpPr>
          <p:cNvPr id="6" name="TextBox 5"/>
          <p:cNvSpPr txBox="1"/>
          <p:nvPr/>
        </p:nvSpPr>
        <p:spPr>
          <a:xfrm>
            <a:off x="1371600" y="2788920"/>
            <a:ext cx="10058400" cy="548640"/>
          </a:xfrm>
          <a:prstGeom prst="rect">
            <a:avLst/>
          </a:prstGeom>
          <a:noFill/>
        </p:spPr>
        <p:txBody>
          <a:bodyPr wrap="square">
            <a:spAutoFit/>
          </a:bodyPr>
          <a:lstStyle/>
          <a:p>
            <a:pPr algn="l"/>
            <a:r>
              <a:rPr sz="1600" b="0">
                <a:solidFill>
                  <a:srgbClr val="666666"/>
                </a:solidFill>
              </a:rPr>
              <a:t>A venture formed first as a public record: who is in, who owns what, who decides, where the money sits. Incorporated in a jurisdiction only when a rail asks.</a:t>
            </a:r>
          </a:p>
        </p:txBody>
      </p:sp>
      <p:sp>
        <p:nvSpPr>
          <p:cNvPr id="7" name="TextBox 6"/>
          <p:cNvSpPr txBox="1"/>
          <p:nvPr/>
        </p:nvSpPr>
        <p:spPr>
          <a:xfrm>
            <a:off x="640080" y="3520440"/>
            <a:ext cx="640080" cy="731520"/>
          </a:xfrm>
          <a:prstGeom prst="rect">
            <a:avLst/>
          </a:prstGeom>
          <a:noFill/>
        </p:spPr>
        <p:txBody>
          <a:bodyPr wrap="square">
            <a:spAutoFit/>
          </a:bodyPr>
          <a:lstStyle/>
          <a:p>
            <a:pPr algn="l"/>
            <a:r>
              <a:rPr sz="2800" b="1">
                <a:solidFill>
                  <a:srgbClr val="1F4E9C"/>
                </a:solidFill>
              </a:rPr>
              <a:t>2</a:t>
            </a:r>
          </a:p>
        </p:txBody>
      </p:sp>
      <p:sp>
        <p:nvSpPr>
          <p:cNvPr id="8" name="TextBox 7"/>
          <p:cNvSpPr txBox="1"/>
          <p:nvPr/>
        </p:nvSpPr>
        <p:spPr>
          <a:xfrm>
            <a:off x="1371600" y="3474720"/>
            <a:ext cx="10058400" cy="457200"/>
          </a:xfrm>
          <a:prstGeom prst="rect">
            <a:avLst/>
          </a:prstGeom>
          <a:noFill/>
        </p:spPr>
        <p:txBody>
          <a:bodyPr wrap="square">
            <a:spAutoFit/>
          </a:bodyPr>
          <a:lstStyle/>
          <a:p>
            <a:pPr algn="l"/>
            <a:r>
              <a:rPr sz="2200" b="1">
                <a:solidFill>
                  <a:srgbClr val="111111"/>
                </a:solidFill>
              </a:rPr>
              <a:t>Agent Entity</a:t>
            </a:r>
          </a:p>
        </p:txBody>
      </p:sp>
      <p:sp>
        <p:nvSpPr>
          <p:cNvPr id="9" name="TextBox 8"/>
          <p:cNvSpPr txBox="1"/>
          <p:nvPr/>
        </p:nvSpPr>
        <p:spPr>
          <a:xfrm>
            <a:off x="1371600" y="3931920"/>
            <a:ext cx="10058400" cy="548640"/>
          </a:xfrm>
          <a:prstGeom prst="rect">
            <a:avLst/>
          </a:prstGeom>
          <a:noFill/>
        </p:spPr>
        <p:txBody>
          <a:bodyPr wrap="square">
            <a:spAutoFit/>
          </a:bodyPr>
          <a:lstStyle/>
          <a:p>
            <a:pPr algn="l"/>
            <a:r>
              <a:rPr sz="1600" b="0">
                <a:solidFill>
                  <a:srgbClr val="666666"/>
                </a:solidFill>
              </a:rPr>
              <a:t>An AI agent registered within a venture, with a verified principal. It gains standing to transact and stays accountable through the humans on its record. Standing, not personhood.</a:t>
            </a:r>
          </a:p>
        </p:txBody>
      </p:sp>
      <p:sp>
        <p:nvSpPr>
          <p:cNvPr id="10" name="TextBox 9"/>
          <p:cNvSpPr txBox="1"/>
          <p:nvPr/>
        </p:nvSpPr>
        <p:spPr>
          <a:xfrm>
            <a:off x="640080" y="5806440"/>
            <a:ext cx="10972800" cy="457200"/>
          </a:xfrm>
          <a:prstGeom prst="rect">
            <a:avLst/>
          </a:prstGeom>
          <a:noFill/>
        </p:spPr>
        <p:txBody>
          <a:bodyPr wrap="square">
            <a:spAutoFit/>
          </a:bodyPr>
          <a:lstStyle/>
          <a:p>
            <a:pPr algn="l"/>
            <a:r>
              <a:rPr sz="1400" b="1">
                <a:solidFill>
                  <a:srgbClr val="1F4E9C"/>
                </a:solidFill>
              </a:rPr>
              <a:t>A token is a claim. A register is the answer.</a:t>
            </a:r>
          </a:p>
        </p:txBody>
      </p:sp>
      <p:sp>
        <p:nvSpPr>
          <p:cNvPr id="11" name="TextBox 10"/>
          <p:cNvSpPr txBox="1"/>
          <p:nvPr/>
        </p:nvSpPr>
        <p:spPr>
          <a:xfrm>
            <a:off x="640080" y="6309360"/>
            <a:ext cx="10972800" cy="365760"/>
          </a:xfrm>
          <a:prstGeom prst="rect">
            <a:avLst/>
          </a:prstGeom>
          <a:noFill/>
        </p:spPr>
        <p:txBody>
          <a:bodyPr wrap="square">
            <a:spAutoFit/>
          </a:bodyPr>
          <a:lstStyle/>
          <a:p>
            <a:pPr algn="l"/>
            <a:r>
              <a:rPr sz="1100" b="0">
                <a:solidFill>
                  <a:srgbClr val="666666"/>
                </a:solidFill>
              </a:rPr>
              <a:t>Block B · Husam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1097280"/>
            <a:ext cx="10972800" cy="548640"/>
          </a:xfrm>
          <a:prstGeom prst="rect">
            <a:avLst/>
          </a:prstGeom>
          <a:noFill/>
        </p:spPr>
        <p:txBody>
          <a:bodyPr wrap="square">
            <a:spAutoFit/>
          </a:bodyPr>
          <a:lstStyle/>
          <a:p>
            <a:pPr algn="l"/>
            <a:r>
              <a:rPr sz="1600" b="1">
                <a:solidFill>
                  <a:srgbClr val="1F4E9C"/>
                </a:solidFill>
              </a:rPr>
              <a:t>ROOM MOMENT</a:t>
            </a:r>
          </a:p>
        </p:txBody>
      </p:sp>
      <p:sp>
        <p:nvSpPr>
          <p:cNvPr id="3" name="TextBox 2"/>
          <p:cNvSpPr txBox="1"/>
          <p:nvPr/>
        </p:nvSpPr>
        <p:spPr>
          <a:xfrm>
            <a:off x="640080" y="1828800"/>
            <a:ext cx="10972800" cy="1828800"/>
          </a:xfrm>
          <a:prstGeom prst="rect">
            <a:avLst/>
          </a:prstGeom>
          <a:noFill/>
        </p:spPr>
        <p:txBody>
          <a:bodyPr wrap="square">
            <a:spAutoFit/>
          </a:bodyPr>
          <a:lstStyle/>
          <a:p>
            <a:pPr algn="l"/>
            <a:r>
              <a:rPr sz="4000" b="1">
                <a:solidFill>
                  <a:srgbClr val="111111"/>
                </a:solidFill>
              </a:rPr>
              <a:t>Does Mira own a flat, or a promise about a flat?</a:t>
            </a:r>
          </a:p>
        </p:txBody>
      </p:sp>
      <p:sp>
        <p:nvSpPr>
          <p:cNvPr id="4" name="TextBox 3"/>
          <p:cNvSpPr txBox="1"/>
          <p:nvPr/>
        </p:nvSpPr>
        <p:spPr>
          <a:xfrm>
            <a:off x="640080" y="3840480"/>
            <a:ext cx="10972800" cy="731520"/>
          </a:xfrm>
          <a:prstGeom prst="rect">
            <a:avLst/>
          </a:prstGeom>
          <a:noFill/>
        </p:spPr>
        <p:txBody>
          <a:bodyPr wrap="square">
            <a:spAutoFit/>
          </a:bodyPr>
          <a:lstStyle/>
          <a:p>
            <a:pPr algn="l"/>
            <a:r>
              <a:rPr sz="2200" b="0">
                <a:solidFill>
                  <a:srgbClr val="666666"/>
                </a:solidFill>
              </a:rPr>
              <a:t>Quick vote.</a:t>
            </a:r>
          </a:p>
        </p:txBody>
      </p:sp>
      <p:sp>
        <p:nvSpPr>
          <p:cNvPr id="5" name="TextBox 4"/>
          <p:cNvSpPr txBox="1"/>
          <p:nvPr/>
        </p:nvSpPr>
        <p:spPr>
          <a:xfrm>
            <a:off x="640080" y="4754880"/>
            <a:ext cx="10972800" cy="731520"/>
          </a:xfrm>
          <a:prstGeom prst="rect">
            <a:avLst/>
          </a:prstGeom>
          <a:noFill/>
        </p:spPr>
        <p:txBody>
          <a:bodyPr wrap="square">
            <a:spAutoFit/>
          </a:bodyPr>
          <a:lstStyle/>
          <a:p>
            <a:pPr algn="l"/>
            <a:r>
              <a:rPr sz="2800" b="1">
                <a:solidFill>
                  <a:srgbClr val="1F4E9C"/>
                </a:solidFill>
              </a:rPr>
              <a:t>The record decides.</a:t>
            </a:r>
          </a:p>
        </p:txBody>
      </p:sp>
      <p:sp>
        <p:nvSpPr>
          <p:cNvPr id="6" name="TextBox 5"/>
          <p:cNvSpPr txBox="1"/>
          <p:nvPr/>
        </p:nvSpPr>
        <p:spPr>
          <a:xfrm>
            <a:off x="640080" y="6309360"/>
            <a:ext cx="10972800" cy="365760"/>
          </a:xfrm>
          <a:prstGeom prst="rect">
            <a:avLst/>
          </a:prstGeom>
          <a:noFill/>
        </p:spPr>
        <p:txBody>
          <a:bodyPr wrap="square">
            <a:spAutoFit/>
          </a:bodyPr>
          <a:lstStyle/>
          <a:p>
            <a:pPr algn="l"/>
            <a:r>
              <a:rPr sz="1100" b="0">
                <a:solidFill>
                  <a:srgbClr val="666666"/>
                </a:solidFill>
              </a:rPr>
              <a:t>Block B · Husam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40080" y="457200"/>
            <a:ext cx="10972800" cy="914400"/>
          </a:xfrm>
          <a:prstGeom prst="rect">
            <a:avLst/>
          </a:prstGeom>
          <a:noFill/>
        </p:spPr>
        <p:txBody>
          <a:bodyPr wrap="square">
            <a:spAutoFit/>
          </a:bodyPr>
          <a:lstStyle/>
          <a:p>
            <a:pPr algn="l"/>
            <a:r>
              <a:rPr sz="3400" b="1">
                <a:solidFill>
                  <a:srgbClr val="111111"/>
                </a:solidFill>
              </a:rPr>
              <a:t>Go deeper with Husam: Day 2 (4 Nov)</a:t>
            </a:r>
          </a:p>
        </p:txBody>
      </p:sp>
      <p:sp>
        <p:nvSpPr>
          <p:cNvPr id="3" name="TextBox 2"/>
          <p:cNvSpPr txBox="1"/>
          <p:nvPr/>
        </p:nvSpPr>
        <p:spPr>
          <a:xfrm>
            <a:off x="640080" y="1325880"/>
            <a:ext cx="10972800" cy="548640"/>
          </a:xfrm>
          <a:prstGeom prst="rect">
            <a:avLst/>
          </a:prstGeom>
          <a:noFill/>
        </p:spPr>
        <p:txBody>
          <a:bodyPr wrap="square">
            <a:spAutoFit/>
          </a:bodyPr>
          <a:lstStyle/>
          <a:p>
            <a:pPr algn="l"/>
            <a:r>
              <a:rPr sz="1600" b="1">
                <a:solidFill>
                  <a:srgbClr val="1F4E9C"/>
                </a:solidFill>
              </a:rPr>
              <a:t>DAY 2 · Entity Onchain Legal Summit</a:t>
            </a:r>
          </a:p>
        </p:txBody>
      </p:sp>
      <p:sp>
        <p:nvSpPr>
          <p:cNvPr id="4" name="TextBox 3"/>
          <p:cNvSpPr txBox="1"/>
          <p:nvPr/>
        </p:nvSpPr>
        <p:spPr>
          <a:xfrm>
            <a:off x="822960" y="2103120"/>
            <a:ext cx="10058400" cy="457200"/>
          </a:xfrm>
          <a:prstGeom prst="rect">
            <a:avLst/>
          </a:prstGeom>
          <a:noFill/>
        </p:spPr>
        <p:txBody>
          <a:bodyPr wrap="square">
            <a:spAutoFit/>
          </a:bodyPr>
          <a:lstStyle/>
          <a:p>
            <a:pPr algn="l"/>
            <a:r>
              <a:rPr sz="2000" b="0">
                <a:solidFill>
                  <a:srgbClr val="111111"/>
                </a:solidFill>
              </a:rPr>
              <a:t>From Tribe to Agent</a:t>
            </a:r>
          </a:p>
        </p:txBody>
      </p:sp>
      <p:sp>
        <p:nvSpPr>
          <p:cNvPr id="5" name="TextBox 4"/>
          <p:cNvSpPr txBox="1"/>
          <p:nvPr/>
        </p:nvSpPr>
        <p:spPr>
          <a:xfrm>
            <a:off x="822960" y="2651760"/>
            <a:ext cx="10058400" cy="457200"/>
          </a:xfrm>
          <a:prstGeom prst="rect">
            <a:avLst/>
          </a:prstGeom>
          <a:noFill/>
        </p:spPr>
        <p:txBody>
          <a:bodyPr wrap="square">
            <a:spAutoFit/>
          </a:bodyPr>
          <a:lstStyle/>
          <a:p>
            <a:pPr algn="l"/>
            <a:r>
              <a:rPr sz="2000" b="0">
                <a:solidFill>
                  <a:srgbClr val="111111"/>
                </a:solidFill>
              </a:rPr>
              <a:t>Who Do You Sue?</a:t>
            </a:r>
          </a:p>
        </p:txBody>
      </p:sp>
      <p:sp>
        <p:nvSpPr>
          <p:cNvPr id="6" name="TextBox 5"/>
          <p:cNvSpPr txBox="1"/>
          <p:nvPr/>
        </p:nvSpPr>
        <p:spPr>
          <a:xfrm>
            <a:off x="822960" y="3200400"/>
            <a:ext cx="10058400" cy="457200"/>
          </a:xfrm>
          <a:prstGeom prst="rect">
            <a:avLst/>
          </a:prstGeom>
          <a:noFill/>
        </p:spPr>
        <p:txBody>
          <a:bodyPr wrap="square">
            <a:spAutoFit/>
          </a:bodyPr>
          <a:lstStyle/>
          <a:p>
            <a:pPr algn="l"/>
            <a:r>
              <a:rPr sz="2000" b="0">
                <a:solidFill>
                  <a:srgbClr val="111111"/>
                </a:solidFill>
              </a:rPr>
              <a:t>The Public Round Is Back</a:t>
            </a:r>
          </a:p>
        </p:txBody>
      </p:sp>
      <p:sp>
        <p:nvSpPr>
          <p:cNvPr id="7" name="TextBox 6"/>
          <p:cNvSpPr txBox="1"/>
          <p:nvPr/>
        </p:nvSpPr>
        <p:spPr>
          <a:xfrm>
            <a:off x="822960" y="3749039"/>
            <a:ext cx="10058400" cy="457200"/>
          </a:xfrm>
          <a:prstGeom prst="rect">
            <a:avLst/>
          </a:prstGeom>
          <a:noFill/>
        </p:spPr>
        <p:txBody>
          <a:bodyPr wrap="square">
            <a:spAutoFit/>
          </a:bodyPr>
          <a:lstStyle/>
          <a:p>
            <a:pPr algn="l"/>
            <a:r>
              <a:rPr sz="2000" b="0">
                <a:solidFill>
                  <a:srgbClr val="111111"/>
                </a:solidFill>
              </a:rPr>
              <a:t>Who Owns the Upside When the Founder is an Agent?</a:t>
            </a:r>
          </a:p>
        </p:txBody>
      </p:sp>
      <p:sp>
        <p:nvSpPr>
          <p:cNvPr id="8" name="TextBox 7"/>
          <p:cNvSpPr txBox="1"/>
          <p:nvPr/>
        </p:nvSpPr>
        <p:spPr>
          <a:xfrm>
            <a:off x="822960" y="4297679"/>
            <a:ext cx="10058400" cy="457200"/>
          </a:xfrm>
          <a:prstGeom prst="rect">
            <a:avLst/>
          </a:prstGeom>
          <a:noFill/>
        </p:spPr>
        <p:txBody>
          <a:bodyPr wrap="square">
            <a:spAutoFit/>
          </a:bodyPr>
          <a:lstStyle/>
          <a:p>
            <a:pPr algn="l"/>
            <a:r>
              <a:rPr sz="2000" b="0">
                <a:solidFill>
                  <a:srgbClr val="111111"/>
                </a:solidFill>
              </a:rPr>
              <a:t>Agents &amp; Personhood</a:t>
            </a:r>
          </a:p>
        </p:txBody>
      </p:sp>
      <p:sp>
        <p:nvSpPr>
          <p:cNvPr id="9" name="TextBox 8"/>
          <p:cNvSpPr txBox="1"/>
          <p:nvPr/>
        </p:nvSpPr>
        <p:spPr>
          <a:xfrm>
            <a:off x="822960" y="4846319"/>
            <a:ext cx="10058400" cy="457200"/>
          </a:xfrm>
          <a:prstGeom prst="rect">
            <a:avLst/>
          </a:prstGeom>
          <a:noFill/>
        </p:spPr>
        <p:txBody>
          <a:bodyPr wrap="square">
            <a:spAutoFit/>
          </a:bodyPr>
          <a:lstStyle/>
          <a:p>
            <a:pPr algn="l"/>
            <a:r>
              <a:rPr sz="2000" b="0">
                <a:solidFill>
                  <a:srgbClr val="111111"/>
                </a:solidFill>
              </a:rPr>
              <a:t>Privacy &amp; Credentials</a:t>
            </a:r>
          </a:p>
        </p:txBody>
      </p:sp>
      <p:sp>
        <p:nvSpPr>
          <p:cNvPr id="10" name="TextBox 9"/>
          <p:cNvSpPr txBox="1"/>
          <p:nvPr/>
        </p:nvSpPr>
        <p:spPr>
          <a:xfrm>
            <a:off x="640080" y="6309360"/>
            <a:ext cx="10972800" cy="365760"/>
          </a:xfrm>
          <a:prstGeom prst="rect">
            <a:avLst/>
          </a:prstGeom>
          <a:noFill/>
        </p:spPr>
        <p:txBody>
          <a:bodyPr wrap="square">
            <a:spAutoFit/>
          </a:bodyPr>
          <a:lstStyle/>
          <a:p>
            <a:pPr algn="l"/>
            <a:r>
              <a:rPr sz="1100" b="0">
                <a:solidFill>
                  <a:srgbClr val="666666"/>
                </a:solidFill>
              </a:rPr>
              <a:t>Close · Husam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